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5" r:id="rId5"/>
    <p:sldId id="260" r:id="rId6"/>
    <p:sldId id="258" r:id="rId7"/>
    <p:sldId id="262" r:id="rId8"/>
    <p:sldId id="266" r:id="rId9"/>
    <p:sldId id="261" r:id="rId10"/>
    <p:sldId id="263" r:id="rId11"/>
    <p:sldId id="264" r:id="rId12"/>
    <p:sldId id="267" r:id="rId13"/>
    <p:sldId id="269" r:id="rId14"/>
    <p:sldId id="268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dCd7amjMp0Jc9QcBJstJexaaK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00"/>
    <p:restoredTop sz="78664"/>
  </p:normalViewPr>
  <p:slideViewPr>
    <p:cSldViewPr snapToGrid="0" snapToObjects="1">
      <p:cViewPr>
        <p:scale>
          <a:sx n="111" d="100"/>
          <a:sy n="111" d="100"/>
        </p:scale>
        <p:origin x="24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221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769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84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01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24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25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02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16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12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9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049154" y="2481371"/>
            <a:ext cx="70458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 Slab"/>
              <a:buNone/>
              <a:defRPr sz="45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049154" y="3872045"/>
            <a:ext cx="70458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/>
          <p:nvPr/>
        </p:nvSpPr>
        <p:spPr>
          <a:xfrm>
            <a:off x="6727372" y="6019800"/>
            <a:ext cx="2418264" cy="837405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5602" y="6234915"/>
            <a:ext cx="713480" cy="32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91" y="222971"/>
            <a:ext cx="1610117" cy="544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650" y="1143003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650" y="1956257"/>
            <a:ext cx="78867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/>
          <p:nvPr/>
        </p:nvSpPr>
        <p:spPr>
          <a:xfrm>
            <a:off x="6727372" y="6019800"/>
            <a:ext cx="2418264" cy="837405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5602" y="6234915"/>
            <a:ext cx="713480" cy="32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91" y="222971"/>
            <a:ext cx="1610117" cy="544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29841" y="1077687"/>
            <a:ext cx="78867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629841" y="1746479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9841" y="2570391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4629150" y="1746479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4629150" y="2570391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6727372" y="6019800"/>
            <a:ext cx="2418264" cy="837405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5602" y="6234915"/>
            <a:ext cx="713480" cy="32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91" y="222971"/>
            <a:ext cx="1610117" cy="544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29841" y="1324882"/>
            <a:ext cx="29493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87391" y="1324883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29841" y="2394858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6727372" y="6019800"/>
            <a:ext cx="2418264" cy="837405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5602" y="6234915"/>
            <a:ext cx="713480" cy="32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91" y="222971"/>
            <a:ext cx="1610117" cy="544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0"/>
            <a:ext cx="8825700" cy="6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6727372" y="6019800"/>
            <a:ext cx="2418264" cy="837405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5602" y="6234915"/>
            <a:ext cx="713480" cy="32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91" y="222971"/>
            <a:ext cx="1610117" cy="544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416" y="222971"/>
            <a:ext cx="1127010" cy="16946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ctrTitle"/>
          </p:nvPr>
        </p:nvSpPr>
        <p:spPr>
          <a:xfrm>
            <a:off x="677917" y="1092200"/>
            <a:ext cx="7788165" cy="279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/>
              <a:t>Implementation of mobile health clinics for medically underserved communities through the use of the practical robust implementation and sustainability model (PRISM)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432876-8EB5-F44B-B013-5838E5175B7C}"/>
              </a:ext>
            </a:extLst>
          </p:cNvPr>
          <p:cNvSpPr/>
          <p:nvPr/>
        </p:nvSpPr>
        <p:spPr>
          <a:xfrm>
            <a:off x="833965" y="3605548"/>
            <a:ext cx="747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Tudor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Firica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PharmD Candidate 2022, Kevin Cleveland PharmD, Christopher Owens PharmD MPH, Nathan Spann PharmD, Elaine Nguyen PharmD MPH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AE808E6-9895-0540-8127-FE7FF06A9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07"/>
    </mc:Choice>
    <mc:Fallback>
      <p:transition spd="slow" advTm="16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3A55601-A8BB-0C4A-9959-04765D71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3003"/>
            <a:ext cx="7886700" cy="685800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369D87AB-34FB-9340-A99C-687CB444D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90"/>
    </mc:Choice>
    <mc:Fallback>
      <p:transition spd="slow" advTm="1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BC2D91-ACF1-7449-81E9-7744827DBA5B}"/>
              </a:ext>
            </a:extLst>
          </p:cNvPr>
          <p:cNvSpPr/>
          <p:nvPr/>
        </p:nvSpPr>
        <p:spPr>
          <a:xfrm>
            <a:off x="93133" y="84667"/>
            <a:ext cx="1981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D12912-DAEE-1849-8981-B2B7F7EBD763}"/>
              </a:ext>
            </a:extLst>
          </p:cNvPr>
          <p:cNvSpPr/>
          <p:nvPr/>
        </p:nvSpPr>
        <p:spPr>
          <a:xfrm>
            <a:off x="4207933" y="6002867"/>
            <a:ext cx="4936067" cy="855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D34D08-ECF7-5046-9AE9-9D72CD9E4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366998"/>
              </p:ext>
            </p:extLst>
          </p:nvPr>
        </p:nvGraphicFramePr>
        <p:xfrm>
          <a:off x="332026" y="248206"/>
          <a:ext cx="8479948" cy="6182227"/>
        </p:xfrm>
        <a:graphic>
          <a:graphicData uri="http://schemas.openxmlformats.org/drawingml/2006/table">
            <a:tbl>
              <a:tblPr/>
              <a:tblGrid>
                <a:gridCol w="992044">
                  <a:extLst>
                    <a:ext uri="{9D8B030D-6E8A-4147-A177-3AD203B41FA5}">
                      <a16:colId xmlns:a16="http://schemas.microsoft.com/office/drawing/2014/main" val="1407827472"/>
                    </a:ext>
                  </a:extLst>
                </a:gridCol>
                <a:gridCol w="1752171">
                  <a:extLst>
                    <a:ext uri="{9D8B030D-6E8A-4147-A177-3AD203B41FA5}">
                      <a16:colId xmlns:a16="http://schemas.microsoft.com/office/drawing/2014/main" val="2736990773"/>
                    </a:ext>
                  </a:extLst>
                </a:gridCol>
                <a:gridCol w="5735733">
                  <a:extLst>
                    <a:ext uri="{9D8B030D-6E8A-4147-A177-3AD203B41FA5}">
                      <a16:colId xmlns:a16="http://schemas.microsoft.com/office/drawing/2014/main" val="17204270"/>
                    </a:ext>
                  </a:extLst>
                </a:gridCol>
              </a:tblGrid>
              <a:tr h="427264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PRISM Domains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1000">
                          <a:srgbClr val="FBD6BB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1000">
                          <a:srgbClr val="FBD6BB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Elements </a:t>
                      </a:r>
                      <a:endParaRPr lang="en-US" sz="1100" b="1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61000">
                          <a:srgbClr val="FBD6BB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49628026"/>
                  </a:ext>
                </a:extLst>
              </a:tr>
              <a:tr h="969023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Organizational Perspective  </a:t>
                      </a:r>
                      <a:endParaRPr lang="en-US" sz="110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underserved populations for vaccine intervention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provided by state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 to set up and take down clinics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train staff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   Liability Insurance 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38256"/>
                  </a:ext>
                </a:extLst>
              </a:tr>
              <a:tr h="943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Perspective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centered clinics 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barriers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 burden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burden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services  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6566"/>
                  </a:ext>
                </a:extLst>
              </a:tr>
              <a:tr h="771367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Environment</a:t>
                      </a:r>
                      <a:endParaRPr lang="en-US" sz="110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partners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Vaccination misinformation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  rates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ISU’s community perception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9684"/>
                  </a:ext>
                </a:extLst>
              </a:tr>
              <a:tr h="1012267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and Sustainability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training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burnout/workload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 State University and Idaho Immunization   Coalition support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collection / QI process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07350"/>
                  </a:ext>
                </a:extLst>
              </a:tr>
              <a:tr h="1287521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Recipients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Organizational Perspective  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health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history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 morale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Clinical Leadership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support and leadership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Staffing incentives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Goals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70336"/>
                  </a:ext>
                </a:extLst>
              </a:tr>
              <a:tr h="771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Perspective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Demographics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 burden</a:t>
                      </a:r>
                      <a:endParaRPr lang="en-US" sz="1100" dirty="0">
                        <a:effectLst/>
                      </a:endParaRPr>
                    </a:p>
                    <a:p>
                      <a:pPr marL="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·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 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 and beliefs</a:t>
                      </a:r>
                      <a:endParaRPr lang="en-US" sz="11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44198" marR="44198" marT="44198" marB="44198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2388"/>
                  </a:ext>
                </a:extLst>
              </a:tr>
            </a:tbl>
          </a:graphicData>
        </a:graphic>
      </p:graphicFrame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451500CF-A567-644F-A6B7-E98867BA81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29"/>
    </mc:Choice>
    <mc:Fallback>
      <p:transition spd="slow" advTm="6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3DF6-A8C7-334A-B65B-271E6500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Pharmacy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E2955-DAE0-D941-AAF5-D6BEDA2C4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Pharmacists are they key in filling in gaps left in the healthcare system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C260220F-EC51-174C-933F-0689FD26F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42"/>
    </mc:Choice>
    <mc:Fallback>
      <p:transition spd="slow" advTm="46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324E-7B8F-424B-8E97-960717E1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Conclusion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A36BA-02B8-4B4F-A514-9ED64E572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PRISM, key factors were identified in designing a mobile health clinic and allowing us to translate evidence-based practices for dissemination and implementation of a sustainable mobile health clinic. </a:t>
            </a:r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ED78514-D6EC-4048-ACD2-D8CE8CAF7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3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50"/>
    </mc:Choice>
    <mc:Fallback>
      <p:transition spd="slow" advTm="16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4CB4-0B82-9546-BA6F-AB037B45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4A026-559F-E647-97F0-945EED3C4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1.     Staff I of M, Millman ML. </a:t>
            </a:r>
            <a:r>
              <a:rPr lang="en-US" sz="1200" i="1" dirty="0"/>
              <a:t>Access to Health Care in America</a:t>
            </a:r>
            <a:r>
              <a:rPr lang="en-US" sz="1200" dirty="0"/>
              <a:t>. National Academies Press; 1993.</a:t>
            </a:r>
          </a:p>
          <a:p>
            <a:r>
              <a:rPr lang="en-US" sz="1200" dirty="0"/>
              <a:t>2.     Access to Health Services | Healthy People 2020. Accessed July 21, 2021. https://</a:t>
            </a:r>
            <a:r>
              <a:rPr lang="en-US" sz="1200" dirty="0" err="1"/>
              <a:t>www.healthypeople.gov</a:t>
            </a:r>
            <a:r>
              <a:rPr lang="en-US" sz="1200" dirty="0"/>
              <a:t>/2020/topics-objectives/topic/Access-to-Health-Services</a:t>
            </a:r>
          </a:p>
          <a:p>
            <a:r>
              <a:rPr lang="en-US" sz="1200" dirty="0"/>
              <a:t>3.     </a:t>
            </a:r>
            <a:r>
              <a:rPr lang="en-US" sz="1200" dirty="0" err="1"/>
              <a:t>Núñez</a:t>
            </a:r>
            <a:r>
              <a:rPr lang="en-US" sz="1200" dirty="0"/>
              <a:t> A, </a:t>
            </a:r>
            <a:r>
              <a:rPr lang="en-US" sz="1200" dirty="0" err="1"/>
              <a:t>Sreeganga</a:t>
            </a:r>
            <a:r>
              <a:rPr lang="en-US" sz="1200" dirty="0"/>
              <a:t> SD, </a:t>
            </a:r>
            <a:r>
              <a:rPr lang="en-US" sz="1200" dirty="0" err="1"/>
              <a:t>Ramaprasad</a:t>
            </a:r>
            <a:r>
              <a:rPr lang="en-US" sz="1200" dirty="0"/>
              <a:t> A. Access to Healthcare during COVID-19. </a:t>
            </a:r>
            <a:r>
              <a:rPr lang="en-US" sz="1200" i="1" dirty="0"/>
              <a:t>Int J Environ Res Public Health</a:t>
            </a:r>
            <a:r>
              <a:rPr lang="en-US" sz="1200" dirty="0"/>
              <a:t>. 2021;18(6):2980. doi:10.3390/ijerph18062980</a:t>
            </a:r>
          </a:p>
          <a:p>
            <a:r>
              <a:rPr lang="en-US" sz="1200" dirty="0"/>
              <a:t>4.     Rural Health and Underserved Areas | Idaho Department of Health and Welfare. Accessed July 21, 2021. https://</a:t>
            </a:r>
            <a:r>
              <a:rPr lang="en-US" sz="1200" dirty="0" err="1"/>
              <a:t>healthandwelfare.idaho.gov</a:t>
            </a:r>
            <a:r>
              <a:rPr lang="en-US" sz="1200" dirty="0"/>
              <a:t>/providers/rural-health-and-underserved-areas/rural-health-and-underserved-areas</a:t>
            </a:r>
          </a:p>
          <a:p>
            <a:r>
              <a:rPr lang="en-US" sz="1200" dirty="0"/>
              <a:t>5.     Bradley EH, Webster TR, Baker D, et al. Translating Research into Practice: Speeding the Adoption of Innovative Health Care Programs. :13.</a:t>
            </a:r>
          </a:p>
          <a:p>
            <a:r>
              <a:rPr lang="en-US" sz="1200" dirty="0"/>
              <a:t>6.     Damschroder LJ. Clarity out of chaos: Use of theory in implementation research. </a:t>
            </a:r>
            <a:r>
              <a:rPr lang="en-US" sz="1200" i="1" dirty="0"/>
              <a:t>Psychiatry Res</a:t>
            </a:r>
            <a:r>
              <a:rPr lang="en-US" sz="1200" dirty="0"/>
              <a:t>. 2020;283:112461. doi:10.1016/j.psychres.2019.06.036</a:t>
            </a:r>
          </a:p>
          <a:p>
            <a:r>
              <a:rPr lang="en-US" sz="1200" dirty="0"/>
              <a:t>7.     RE-AIM – Reach Effectiveness Adoption Implementation Maintenance. Accessed July 21, 2021. https://</a:t>
            </a:r>
            <a:r>
              <a:rPr lang="en-US" sz="1200" dirty="0" err="1"/>
              <a:t>www.re-aim.org</a:t>
            </a:r>
            <a:r>
              <a:rPr lang="en-US" sz="1200" dirty="0"/>
              <a:t>/</a:t>
            </a:r>
          </a:p>
          <a:p>
            <a:r>
              <a:rPr lang="en-US" sz="1200" dirty="0"/>
              <a:t>8.     Feldstein AC, Glasgow RE. A Practical, Robust Implementation and Sustainability Model (PRISM) for Integrating Research Findings into Practice. </a:t>
            </a:r>
            <a:r>
              <a:rPr lang="en-US" sz="1200" i="1" dirty="0" err="1"/>
              <a:t>Jt</a:t>
            </a:r>
            <a:r>
              <a:rPr lang="en-US" sz="1200" i="1" dirty="0"/>
              <a:t> Comm J Qual Patient </a:t>
            </a:r>
            <a:r>
              <a:rPr lang="en-US" sz="1200" i="1" dirty="0" err="1"/>
              <a:t>Saf</a:t>
            </a:r>
            <a:r>
              <a:rPr lang="en-US" sz="1200" dirty="0"/>
              <a:t>. 2008;34(4):228-243. doi:10.1016/S1553-7250(08)34030-6</a:t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24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628650" y="1143003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/>
              <a:t>Abstract </a:t>
            </a:r>
            <a:endParaRPr dirty="0"/>
          </a:p>
        </p:txBody>
      </p:sp>
      <p:sp>
        <p:nvSpPr>
          <p:cNvPr id="55" name="Google Shape;55;p2"/>
          <p:cNvSpPr txBox="1">
            <a:spLocks noGrp="1"/>
          </p:cNvSpPr>
          <p:nvPr>
            <p:ph type="body" idx="1"/>
          </p:nvPr>
        </p:nvSpPr>
        <p:spPr>
          <a:xfrm>
            <a:off x="628650" y="1828803"/>
            <a:ext cx="78867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n-US" sz="1200" b="1" dirty="0"/>
              <a:t>Introduction: </a:t>
            </a:r>
            <a:r>
              <a:rPr lang="en-US" sz="1200" dirty="0"/>
              <a:t>This work describes the implementation of sustainable mobile health clinics to deliver vaccinations and other healthcare services (blood pressure, cholesterol, vision, etc.) to underserved populations.</a:t>
            </a:r>
          </a:p>
          <a:p>
            <a:pPr marL="50800" indent="0">
              <a:buNone/>
            </a:pPr>
            <a:r>
              <a:rPr lang="en-US" sz="1200" b="1" dirty="0"/>
              <a:t>Methods:</a:t>
            </a:r>
            <a:r>
              <a:rPr lang="en-US" sz="1200" dirty="0"/>
              <a:t> The Practical Robust Implementation and Sustainability Model (PRISM) was used to guide dissemination and implementation of mobile health clinics. Process components were categorized using PRISM’s four key domains: Program (Intervention), External Environment, Implementation and Sustainability Infrastructure, and Recipients, allowing analysis of implementation of mobile health clinics to refine future approaches.</a:t>
            </a:r>
          </a:p>
          <a:p>
            <a:pPr marL="50800" indent="0">
              <a:buNone/>
            </a:pPr>
            <a:r>
              <a:rPr lang="en-US" sz="1200" b="1" dirty="0"/>
              <a:t>Results: </a:t>
            </a:r>
            <a:r>
              <a:rPr lang="en-US" sz="1200" dirty="0"/>
              <a:t>Using PRISM, we were able to systematically identify key elements within the model’s four domains, from an organizational perspective and a patient perspective, such as liability, language barriers, community partners, funding, staff incentives, and demographics.</a:t>
            </a:r>
          </a:p>
          <a:p>
            <a:pPr marL="50800" indent="0">
              <a:buNone/>
            </a:pPr>
            <a:r>
              <a:rPr lang="en-US" sz="1200" b="1" dirty="0"/>
              <a:t>Conclusions:</a:t>
            </a:r>
            <a:r>
              <a:rPr lang="en-US" sz="1200" dirty="0"/>
              <a:t> Using PRISM, key factors were identified in designing a pharmacist-led mobile health clinic and allowing us to translate evidence-based practices for dissemination and implementation of a sustainable mobile health clinic.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2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BAC8CD-EF4E-E545-A1B8-F50C81060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9"/>
    </mc:Choice>
    <mc:Fallback>
      <p:transition spd="slow" advTm="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C906-7A77-5644-87F1-00760AC7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76465-01A0-8849-BCDE-7FBFC4745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Delivery of healthcare services to the underserved is especially challenging in rural states like Idaho.</a:t>
            </a:r>
          </a:p>
          <a:p>
            <a:r>
              <a:rPr lang="en-US" dirty="0"/>
              <a:t>Idaho has recognized these factors and is funding mobile vaccination clinics</a:t>
            </a:r>
          </a:p>
          <a:p>
            <a:r>
              <a:rPr lang="en-US" dirty="0"/>
              <a:t>Vaccination clinics also provide an opportunity for other health services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0786EC9-A04F-CA4F-AE16-B5830951D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0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37"/>
    </mc:Choice>
    <mc:Fallback>
      <p:transition spd="slow" advTm="41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C94B-0159-1B48-8BC9-48A3EC61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852BC-2B13-F342-A758-A21C3799A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Objective:</a:t>
            </a:r>
            <a:r>
              <a:rPr lang="en-US" dirty="0"/>
              <a:t> Disseminate innovations in the mobile health clinics as a model for the implementation of sustainable community health programs.</a:t>
            </a:r>
          </a:p>
          <a:p>
            <a:pPr marL="5080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9E24162-A5D5-6647-8083-48F326B2A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91"/>
    </mc:Choice>
    <mc:Fallback>
      <p:transition spd="slow" advTm="27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FD25-E7C8-9F46-964F-8633EDDB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40103-8C1F-C74E-BB4F-19BFAA206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92B9B184-2C16-EE47-81ED-B339D1F1B7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08"/>
    </mc:Choice>
    <mc:Fallback>
      <p:transition spd="slow" advTm="23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A1C9-2EE2-5B49-82C2-59383CF7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1040"/>
            <a:ext cx="7886700" cy="685800"/>
          </a:xfrm>
        </p:spPr>
        <p:txBody>
          <a:bodyPr/>
          <a:lstStyle/>
          <a:p>
            <a:r>
              <a:rPr lang="en-US" sz="2800" dirty="0"/>
              <a:t>The Practical, Robust Implementation and Sustainability Model (PRISM) </a:t>
            </a:r>
            <a:br>
              <a:rPr lang="en-US" sz="2800" dirty="0"/>
            </a:br>
            <a:r>
              <a:rPr lang="en-US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784F4-1713-964D-9593-C3FDAA740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820" y="1720309"/>
            <a:ext cx="5459506" cy="4800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031063-1993-1E4F-8408-44905F39771A}"/>
              </a:ext>
            </a:extLst>
          </p:cNvPr>
          <p:cNvSpPr/>
          <p:nvPr/>
        </p:nvSpPr>
        <p:spPr>
          <a:xfrm>
            <a:off x="0" y="6520909"/>
            <a:ext cx="9329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Feldstein AC, Glasgow RE. A Practical, Robust Implementation and Sustainability Model (PRISM) for Integrating Research Findings into Practice. </a:t>
            </a:r>
            <a:r>
              <a:rPr lang="en-US" sz="800" i="1" dirty="0" err="1"/>
              <a:t>Jt</a:t>
            </a:r>
            <a:r>
              <a:rPr lang="en-US" sz="800" i="1" dirty="0"/>
              <a:t> Comm J Qual Patient </a:t>
            </a:r>
            <a:r>
              <a:rPr lang="en-US" sz="800" i="1" dirty="0" err="1"/>
              <a:t>Saf</a:t>
            </a:r>
            <a:r>
              <a:rPr lang="en-US" sz="800" dirty="0"/>
              <a:t>. 2008;34(4):228-243. doi:10.1016/S1553-7250(08)34030-6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BACF347-5AA7-FA41-AB46-06DBE05B6A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35"/>
    </mc:Choice>
    <mc:Fallback>
      <p:transition spd="slow" advTm="54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FA14-E936-AB4A-ABA1-D38B5998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 Set Up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46FB1-BAE5-634D-9A70-97A87C987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 staff is composed of pharmacists and trained pharmacy students</a:t>
            </a:r>
          </a:p>
          <a:p>
            <a:r>
              <a:rPr lang="en-US" dirty="0"/>
              <a:t>Screening equipment was provided by Idaho State University College of Pharmacy</a:t>
            </a:r>
          </a:p>
          <a:p>
            <a:r>
              <a:rPr lang="en-US" dirty="0"/>
              <a:t>J&amp;J and </a:t>
            </a:r>
            <a:r>
              <a:rPr lang="en-US" dirty="0" err="1"/>
              <a:t>Moderna</a:t>
            </a:r>
            <a:r>
              <a:rPr lang="en-US" dirty="0"/>
              <a:t> vaccinations provided </a:t>
            </a:r>
          </a:p>
          <a:p>
            <a:r>
              <a:rPr lang="en-US" dirty="0"/>
              <a:t>Point of care services provided </a:t>
            </a:r>
          </a:p>
          <a:p>
            <a:pPr lvl="1"/>
            <a:r>
              <a:rPr lang="en-US" dirty="0"/>
              <a:t>Blood pressure screening </a:t>
            </a:r>
          </a:p>
          <a:p>
            <a:pPr lvl="1"/>
            <a:r>
              <a:rPr lang="en-US" dirty="0"/>
              <a:t>Blood glucose screening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2AF78C0E-00F3-3242-9017-872DEE17B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29"/>
    </mc:Choice>
    <mc:Fallback>
      <p:transition spd="slow" advTm="25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161E-B278-514A-A445-4664A17D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2F601-4102-9546-9C9F-182A76D81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93 health screenings performed </a:t>
            </a:r>
          </a:p>
          <a:p>
            <a:r>
              <a:rPr lang="en-US" dirty="0"/>
              <a:t>45 vaccinations administered  </a:t>
            </a:r>
          </a:p>
          <a:p>
            <a:r>
              <a:rPr lang="en-US" dirty="0"/>
              <a:t>Patient Satisfaction </a:t>
            </a:r>
          </a:p>
          <a:p>
            <a:pPr lvl="1"/>
            <a:r>
              <a:rPr lang="en-US" dirty="0"/>
              <a:t>14-item questionnaire given to patients</a:t>
            </a:r>
          </a:p>
          <a:p>
            <a:pPr lvl="1"/>
            <a:r>
              <a:rPr lang="en-US" dirty="0"/>
              <a:t>Questionnaire was adapted from the Patient Satisfaction Question Questionnaire Short Form (PSQ-18) from Rand Health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6B9E13C-EE1A-9C4D-9E5D-B7843C6BF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8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21"/>
    </mc:Choice>
    <mc:Fallback>
      <p:transition spd="slow" advTm="61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B151-0CF2-AC4B-AE21-29F30E94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7040E-8E13-F044-A4E4-895C51755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Organizational perspective captured by clinic reflection forms</a:t>
            </a:r>
          </a:p>
          <a:p>
            <a:pPr lvl="1"/>
            <a:r>
              <a:rPr lang="en-US" dirty="0"/>
              <a:t>What worked well at today’s clinic?</a:t>
            </a:r>
          </a:p>
          <a:p>
            <a:pPr lvl="1"/>
            <a:r>
              <a:rPr lang="en-US" dirty="0"/>
              <a:t>Why did it work well?</a:t>
            </a:r>
          </a:p>
          <a:p>
            <a:pPr lvl="1"/>
            <a:r>
              <a:rPr lang="en-US" dirty="0"/>
              <a:t>What were some challenges? </a:t>
            </a:r>
          </a:p>
          <a:p>
            <a:pPr lvl="1"/>
            <a:r>
              <a:rPr lang="en-US" dirty="0"/>
              <a:t>Possible solutions?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DB28A38-2FD2-A84E-A94F-CFD2B5D2C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6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84"/>
    </mc:Choice>
    <mc:Fallback>
      <p:transition spd="slow" advTm="18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daho State">
      <a:dk1>
        <a:srgbClr val="000000"/>
      </a:dk1>
      <a:lt1>
        <a:srgbClr val="FFFFFF"/>
      </a:lt1>
      <a:dk2>
        <a:srgbClr val="828282"/>
      </a:dk2>
      <a:lt2>
        <a:srgbClr val="E6E7E8"/>
      </a:lt2>
      <a:accent1>
        <a:srgbClr val="F37920"/>
      </a:accent1>
      <a:accent2>
        <a:srgbClr val="A7A7A7"/>
      </a:accent2>
      <a:accent3>
        <a:srgbClr val="A7A7A7"/>
      </a:accent3>
      <a:accent4>
        <a:srgbClr val="FFFFFF"/>
      </a:accent4>
      <a:accent5>
        <a:srgbClr val="F69240"/>
      </a:accent5>
      <a:accent6>
        <a:srgbClr val="F37920"/>
      </a:accent6>
      <a:hlink>
        <a:srgbClr val="F37920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5835</TotalTime>
  <Words>890</Words>
  <Application>Microsoft Macintosh PowerPoint</Application>
  <PresentationFormat>On-screen Show (4:3)</PresentationFormat>
  <Paragraphs>102</Paragraphs>
  <Slides>14</Slides>
  <Notes>13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</vt:lpstr>
      <vt:lpstr>Roboto Slab</vt:lpstr>
      <vt:lpstr>Times New Roman</vt:lpstr>
      <vt:lpstr>Office Theme</vt:lpstr>
      <vt:lpstr>Implementation of mobile health clinics for medically underserved communities through the use of the practical robust implementation and sustainability model (PRISM) </vt:lpstr>
      <vt:lpstr>Abstract </vt:lpstr>
      <vt:lpstr>Introduction </vt:lpstr>
      <vt:lpstr>Introduction </vt:lpstr>
      <vt:lpstr>Methods </vt:lpstr>
      <vt:lpstr>The Practical, Robust Implementation and Sustainability Model (PRISM)   </vt:lpstr>
      <vt:lpstr>Clinic Set Up </vt:lpstr>
      <vt:lpstr>Data Collection</vt:lpstr>
      <vt:lpstr>Data Collection</vt:lpstr>
      <vt:lpstr>Results </vt:lpstr>
      <vt:lpstr>PowerPoint Presentation</vt:lpstr>
      <vt:lpstr>Future of Pharmacy </vt:lpstr>
      <vt:lpstr>Conclusion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mobile health clinics for medically underserved communities through the use of the practical robust implementation and sustainability model (PRISM) </dc:title>
  <dc:creator>Microsoft Office User</dc:creator>
  <cp:lastModifiedBy>Tudor Firica</cp:lastModifiedBy>
  <cp:revision>6</cp:revision>
  <dcterms:created xsi:type="dcterms:W3CDTF">2019-07-31T20:40:14Z</dcterms:created>
  <dcterms:modified xsi:type="dcterms:W3CDTF">2021-10-02T05:15:32Z</dcterms:modified>
</cp:coreProperties>
</file>