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62" r:id="rId5"/>
    <p:sldId id="264" r:id="rId6"/>
    <p:sldId id="263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D8A19-1F4E-401D-8F86-2380288A9A5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6239A-1586-46D4-8BCB-66BD35CF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Answer: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6239A-1586-46D4-8BCB-66BD35CF01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0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BF9C-64E3-495F-AE1E-51864CDA32D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997D-2A9F-43A4-95A6-6543A776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BF9C-64E3-495F-AE1E-51864CDA32D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997D-2A9F-43A4-95A6-6543A776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BF9C-64E3-495F-AE1E-51864CDA32D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997D-2A9F-43A4-95A6-6543A776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BF9C-64E3-495F-AE1E-51864CDA32D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997D-2A9F-43A4-95A6-6543A776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BF9C-64E3-495F-AE1E-51864CDA32D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997D-2A9F-43A4-95A6-6543A776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BF9C-64E3-495F-AE1E-51864CDA32D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997D-2A9F-43A4-95A6-6543A776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BF9C-64E3-495F-AE1E-51864CDA32D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997D-2A9F-43A4-95A6-6543A776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BF9C-64E3-495F-AE1E-51864CDA32D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997D-2A9F-43A4-95A6-6543A776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BF9C-64E3-495F-AE1E-51864CDA32D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997D-2A9F-43A4-95A6-6543A776E2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BF9C-64E3-495F-AE1E-51864CDA32D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5997D-2A9F-43A4-95A6-6543A776E2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BF9C-64E3-495F-AE1E-51864CDA32D3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F5997D-2A9F-43A4-95A6-6543A776E2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F5997D-2A9F-43A4-95A6-6543A776E2A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BE0BF9C-64E3-495F-AE1E-51864CDA32D3}" type="datetimeFigureOut">
              <a:rPr lang="en-US" smtClean="0"/>
              <a:t>12/9/2015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Your Name, Certifications</a:t>
            </a:r>
          </a:p>
          <a:p>
            <a:r>
              <a:rPr lang="en-US" dirty="0" smtClean="0"/>
              <a:t>Your Title</a:t>
            </a:r>
          </a:p>
          <a:p>
            <a:r>
              <a:rPr lang="en-US" dirty="0" smtClean="0"/>
              <a:t>Your Facility</a:t>
            </a:r>
          </a:p>
          <a:p>
            <a:r>
              <a:rPr lang="en-US" dirty="0" smtClean="0"/>
              <a:t>Date of Presentation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8600"/>
            <a:ext cx="91440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Idaho Society of Health-Systems Pharmacists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6" name="Picture 2" descr="307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953000"/>
            <a:ext cx="1172257" cy="1818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0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list </a:t>
            </a:r>
            <a:r>
              <a:rPr lang="en-US" b="1" u="sng" dirty="0" smtClean="0"/>
              <a:t>ANY</a:t>
            </a:r>
            <a:r>
              <a:rPr lang="en-US" dirty="0" smtClean="0"/>
              <a:t> disclosures or conflicts of interest you have in this bullet point</a:t>
            </a:r>
          </a:p>
          <a:p>
            <a:r>
              <a:rPr lang="en-US" dirty="0" smtClean="0"/>
              <a:t>Please list any medications that will be discussed off-label in this bullet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9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3 – 5 learning objectives for each 1 hour of CE</a:t>
            </a:r>
          </a:p>
          <a:p>
            <a:r>
              <a:rPr lang="en-US" dirty="0" smtClean="0"/>
              <a:t>Describe </a:t>
            </a:r>
            <a:r>
              <a:rPr lang="en-US" dirty="0"/>
              <a:t>the </a:t>
            </a:r>
            <a:r>
              <a:rPr lang="en-US" b="1" dirty="0"/>
              <a:t>learner outcome</a:t>
            </a:r>
            <a:r>
              <a:rPr lang="en-US" dirty="0"/>
              <a:t>, </a:t>
            </a:r>
            <a:r>
              <a:rPr lang="en-US" b="1" dirty="0"/>
              <a:t>not the instructor’s process </a:t>
            </a:r>
            <a:r>
              <a:rPr lang="en-US" dirty="0"/>
              <a:t>or approach</a:t>
            </a:r>
          </a:p>
          <a:p>
            <a:r>
              <a:rPr lang="en-US" dirty="0"/>
              <a:t>Use verbs which describe an </a:t>
            </a:r>
            <a:r>
              <a:rPr lang="en-US" b="1" dirty="0"/>
              <a:t>ACTION </a:t>
            </a:r>
            <a:r>
              <a:rPr lang="en-US" dirty="0"/>
              <a:t>that can be </a:t>
            </a:r>
            <a:r>
              <a:rPr lang="en-US" b="1" dirty="0"/>
              <a:t>OBSERVED</a:t>
            </a:r>
            <a:endParaRPr lang="en-US" dirty="0"/>
          </a:p>
          <a:p>
            <a:r>
              <a:rPr lang="en-US" dirty="0" smtClean="0"/>
              <a:t>Are </a:t>
            </a:r>
            <a:r>
              <a:rPr lang="en-US" b="1" dirty="0"/>
              <a:t>MEASURABLE </a:t>
            </a:r>
            <a:r>
              <a:rPr lang="en-US" dirty="0"/>
              <a:t>within the teaching time frame</a:t>
            </a:r>
          </a:p>
          <a:p>
            <a:r>
              <a:rPr lang="en-US" dirty="0" smtClean="0"/>
              <a:t>Consist </a:t>
            </a:r>
            <a:r>
              <a:rPr lang="en-US" dirty="0"/>
              <a:t>of only </a:t>
            </a:r>
            <a:r>
              <a:rPr lang="en-US" b="1" dirty="0"/>
              <a:t>one action verb </a:t>
            </a:r>
            <a:r>
              <a:rPr lang="en-US" dirty="0"/>
              <a:t>per </a:t>
            </a:r>
            <a:r>
              <a:rPr lang="en-US" dirty="0" smtClean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202191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Match up the learning objective to the type of activity you are going to present</a:t>
            </a:r>
          </a:p>
          <a:p>
            <a:pPr lvl="1"/>
            <a:r>
              <a:rPr lang="en-US" sz="2400" dirty="0"/>
              <a:t>Knowledge-based activities should have ONLY knowledge-based </a:t>
            </a:r>
            <a:r>
              <a:rPr lang="en-US" sz="2400" dirty="0" smtClean="0"/>
              <a:t>verbs</a:t>
            </a:r>
          </a:p>
          <a:p>
            <a:pPr lvl="2"/>
            <a:r>
              <a:rPr lang="en-US" sz="2000" dirty="0" smtClean="0"/>
              <a:t>Example: Define castrate-resistant prostate cancer</a:t>
            </a:r>
            <a:endParaRPr lang="en-US" sz="2000" dirty="0"/>
          </a:p>
          <a:p>
            <a:pPr lvl="1"/>
            <a:r>
              <a:rPr lang="en-US" sz="2400" dirty="0"/>
              <a:t>Application-based activities can have application-based verbs and knowledge-based </a:t>
            </a:r>
            <a:r>
              <a:rPr lang="en-US" sz="2400" dirty="0" smtClean="0"/>
              <a:t>verbs</a:t>
            </a:r>
          </a:p>
          <a:p>
            <a:pPr lvl="2"/>
            <a:r>
              <a:rPr lang="en-US" sz="2000" dirty="0" smtClean="0"/>
              <a:t>Example: </a:t>
            </a:r>
            <a:r>
              <a:rPr lang="en-US" sz="2000" dirty="0"/>
              <a:t>Distinguish between the 3 treatments available for metastatic, castrate-resistant prostate cancer (CRPC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72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body of your presentation should follow your disclosures and learning objectives</a:t>
            </a:r>
          </a:p>
          <a:p>
            <a:r>
              <a:rPr lang="en-US" dirty="0" smtClean="0"/>
              <a:t>Remember:</a:t>
            </a:r>
          </a:p>
          <a:p>
            <a:pPr lvl="1"/>
            <a:r>
              <a:rPr lang="en-US" dirty="0" smtClean="0"/>
              <a:t>Drug trade names should ONLY appear along with their generic counterparts</a:t>
            </a:r>
          </a:p>
          <a:p>
            <a:pPr lvl="1"/>
            <a:r>
              <a:rPr lang="en-US" dirty="0" smtClean="0"/>
              <a:t>No commercial bias is acceptable</a:t>
            </a:r>
          </a:p>
          <a:p>
            <a:r>
              <a:rPr lang="en-US" dirty="0" smtClean="0"/>
              <a:t>References should appear on the bottom of each slide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76200" y="6477000"/>
            <a:ext cx="335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err="1">
                <a:latin typeface="Arial" charset="0"/>
              </a:rPr>
              <a:t>Amadio</a:t>
            </a:r>
            <a:r>
              <a:rPr lang="en-US" altLang="en-US" sz="1200" b="1" dirty="0">
                <a:latin typeface="Arial" charset="0"/>
              </a:rPr>
              <a:t>, et al. </a:t>
            </a:r>
            <a:r>
              <a:rPr lang="en-US" altLang="en-US" sz="1200" b="1" dirty="0" err="1">
                <a:latin typeface="Arial" charset="0"/>
              </a:rPr>
              <a:t>Curr</a:t>
            </a:r>
            <a:r>
              <a:rPr lang="en-US" altLang="en-US" sz="1200" b="1" dirty="0">
                <a:latin typeface="Arial" charset="0"/>
              </a:rPr>
              <a:t> </a:t>
            </a:r>
            <a:r>
              <a:rPr lang="en-US" altLang="en-US" sz="1200" b="1" dirty="0" err="1">
                <a:latin typeface="Arial" charset="0"/>
              </a:rPr>
              <a:t>Oncol</a:t>
            </a:r>
            <a:r>
              <a:rPr lang="en-US" altLang="en-US" sz="1200" b="1" dirty="0">
                <a:latin typeface="Arial" charset="0"/>
              </a:rPr>
              <a:t> 2014;21:52-61.</a:t>
            </a:r>
          </a:p>
        </p:txBody>
      </p:sp>
    </p:spTree>
    <p:extLst>
      <p:ext uri="{BB962C8B-B14F-4D97-AF65-F5344CB8AC3E}">
        <p14:creationId xmlns:p14="http://schemas.microsoft.com/office/powerpoint/2010/main" val="5493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At least one active learning component </a:t>
            </a:r>
            <a:r>
              <a:rPr lang="en-US" dirty="0" smtClean="0"/>
              <a:t>is REQUIRED in your presentation</a:t>
            </a:r>
          </a:p>
          <a:p>
            <a:r>
              <a:rPr lang="en-US" dirty="0" smtClean="0"/>
              <a:t>The active learning educational techniques help learners apply the information directly to practice</a:t>
            </a:r>
          </a:p>
          <a:p>
            <a:r>
              <a:rPr lang="en-US" dirty="0" smtClean="0"/>
              <a:t>Active learning can be your assessment questions spread throughout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824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5181600"/>
          </a:xfrm>
        </p:spPr>
        <p:txBody>
          <a:bodyPr/>
          <a:lstStyle/>
          <a:p>
            <a:r>
              <a:rPr lang="en-US" dirty="0" smtClean="0"/>
              <a:t>Examples of Active Learning:</a:t>
            </a:r>
          </a:p>
          <a:p>
            <a:pPr lvl="1"/>
            <a:r>
              <a:rPr lang="en-US" dirty="0" smtClean="0"/>
              <a:t>Your assessment questions spread throughout your presentation</a:t>
            </a:r>
          </a:p>
          <a:p>
            <a:pPr lvl="1"/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Reflection (alone, with a partner, or in a small group)</a:t>
            </a:r>
          </a:p>
          <a:p>
            <a:pPr lvl="1"/>
            <a:r>
              <a:rPr lang="en-US" dirty="0" smtClean="0"/>
              <a:t>Writing prompts </a:t>
            </a:r>
          </a:p>
          <a:p>
            <a:pPr lvl="2"/>
            <a:r>
              <a:rPr lang="en-US" dirty="0" smtClean="0"/>
              <a:t>“Summarize how this will change your practice”</a:t>
            </a:r>
          </a:p>
          <a:p>
            <a:pPr lvl="2"/>
            <a:r>
              <a:rPr lang="en-US" dirty="0" smtClean="0"/>
              <a:t>“If you could ask one question, what would it be?”</a:t>
            </a:r>
          </a:p>
          <a:p>
            <a:pPr lvl="2"/>
            <a:r>
              <a:rPr lang="en-US" dirty="0" smtClean="0"/>
              <a:t>“Write your own learning assessment question for this topic”</a:t>
            </a:r>
          </a:p>
          <a:p>
            <a:pPr lvl="1"/>
            <a:r>
              <a:rPr lang="en-US" dirty="0" smtClean="0"/>
              <a:t>Panel Discussions</a:t>
            </a:r>
          </a:p>
          <a:p>
            <a:pPr lvl="1"/>
            <a:r>
              <a:rPr lang="en-US" dirty="0" smtClean="0"/>
              <a:t>Fill in the blank grids</a:t>
            </a:r>
          </a:p>
          <a:p>
            <a:pPr lvl="1"/>
            <a:r>
              <a:rPr lang="en-US" dirty="0" smtClean="0"/>
              <a:t>And many, many more!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assessment questions at the end of the presentation</a:t>
            </a:r>
          </a:p>
          <a:p>
            <a:pPr lvl="1"/>
            <a:r>
              <a:rPr lang="en-US" dirty="0" smtClean="0"/>
              <a:t>There should be one assessment question for EACH learning objective (i.e. 3 – 5 per hour of presentation)</a:t>
            </a:r>
          </a:p>
          <a:p>
            <a:r>
              <a:rPr lang="en-US" dirty="0" smtClean="0"/>
              <a:t>Make sure that the answers to the assessment questions are listed in the Notes section</a:t>
            </a:r>
          </a:p>
          <a:p>
            <a:r>
              <a:rPr lang="en-US" dirty="0" smtClean="0"/>
              <a:t>These can be the same as your Active learning questions that are distributed throughout your presentation, or they can </a:t>
            </a:r>
            <a:r>
              <a:rPr lang="en-US" smtClean="0"/>
              <a:t>be 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1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LK is a 31 y/o female presents to Oncology clinic with a 3 month history of BRBPR and abdominal pain.  Recently resected sigmoidal mass + for adenocarcinoma.  Which of the following genetic tests should LK get?</a:t>
            </a:r>
          </a:p>
          <a:p>
            <a:pPr marL="868680" lvl="1" indent="-457200">
              <a:buAutoNum type="alphaUcPeriod"/>
            </a:pPr>
            <a:r>
              <a:rPr lang="en-US" dirty="0" smtClean="0"/>
              <a:t>BRCA</a:t>
            </a:r>
          </a:p>
          <a:p>
            <a:pPr marL="868680" lvl="1" indent="-457200">
              <a:buAutoNum type="alphaUcPeriod"/>
            </a:pPr>
            <a:r>
              <a:rPr lang="en-US" dirty="0" smtClean="0"/>
              <a:t>HNPCC</a:t>
            </a:r>
          </a:p>
          <a:p>
            <a:pPr marL="868680" lvl="1" indent="-457200">
              <a:buAutoNum type="alphaUcPeriod"/>
            </a:pPr>
            <a:r>
              <a:rPr lang="en-US" dirty="0" smtClean="0"/>
              <a:t>Li-</a:t>
            </a:r>
            <a:r>
              <a:rPr lang="en-US" dirty="0" err="1" smtClean="0"/>
              <a:t>Fraumeni</a:t>
            </a:r>
            <a:r>
              <a:rPr lang="en-US" dirty="0" smtClean="0"/>
              <a:t> Syndrome</a:t>
            </a:r>
          </a:p>
          <a:p>
            <a:pPr marL="868680" lvl="1" indent="-457200">
              <a:buAutoNum type="alphaUcPeriod"/>
            </a:pPr>
            <a:r>
              <a:rPr lang="en-US" dirty="0" smtClean="0"/>
              <a:t>P53 deficiency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79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119</TotalTime>
  <Words>438</Words>
  <Application>Microsoft Office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PowerPoint Presentation</vt:lpstr>
      <vt:lpstr>Disclosures</vt:lpstr>
      <vt:lpstr>Learning Objectives</vt:lpstr>
      <vt:lpstr>Learning Objectives</vt:lpstr>
      <vt:lpstr>Body</vt:lpstr>
      <vt:lpstr>Active Learning</vt:lpstr>
      <vt:lpstr>Active Learning</vt:lpstr>
      <vt:lpstr>Assessment Questions</vt:lpstr>
      <vt:lpstr>Assessment Question #1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Kaster, Lindsay (Boise)</dc:creator>
  <cp:lastModifiedBy>Kaster, Lindsay (Boise)</cp:lastModifiedBy>
  <cp:revision>15</cp:revision>
  <dcterms:created xsi:type="dcterms:W3CDTF">2015-04-03T21:46:33Z</dcterms:created>
  <dcterms:modified xsi:type="dcterms:W3CDTF">2015-12-09T19:50:54Z</dcterms:modified>
</cp:coreProperties>
</file>